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93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400" b="1" dirty="0" smtClean="0"/>
              <a:t>Трехфазные электрические цепи</a:t>
            </a:r>
            <a:br>
              <a:rPr lang="ru-RU" sz="4400" b="1" dirty="0" smtClean="0"/>
            </a:br>
            <a:endParaRPr lang="ru-RU" sz="4400" b="1" dirty="0" smtClean="0"/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</a:rPr>
              <a:t>Линейные и фазные величины в трехфазных электрических цепях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 smtClean="0"/>
              <a:t>РГР -</a:t>
            </a:r>
            <a:r>
              <a:rPr lang="ru-RU" sz="3200" b="1" u="sng" dirty="0" smtClean="0">
                <a:solidFill>
                  <a:srgbClr val="FF0000"/>
                </a:solidFill>
              </a:rPr>
              <a:t>Трехфазный ток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497887" cy="5256213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6" name="Рисунок 5" descr="C:\Users\1\Desktop\ЭЛЕКТРОТЕХНИКА\ДИСТАНЦИОННОЕ С 16 МАРТА 2020 ГОДА ЧС\трехфазка 1 стр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71546"/>
            <a:ext cx="4500595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1\Desktop\ЭЛЕКТРОТЕХНИКА\ДИСТАНЦИОННОЕ С 16 МАРТА 2020 ГОДА ЧС\трехфазка 2 стр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071547"/>
            <a:ext cx="4113221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0268AB-68E2-48B0-8F7B-4A2E497E71BC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66563" name="Прямоугольник 2"/>
          <p:cNvSpPr>
            <a:spLocks noChangeArrowheads="1"/>
          </p:cNvSpPr>
          <p:nvPr/>
        </p:nvSpPr>
        <p:spPr bwMode="auto">
          <a:xfrm>
            <a:off x="504825" y="450850"/>
            <a:ext cx="7751763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b="1" i="1" dirty="0"/>
              <a:t>История создания трехфазного двигателя.</a:t>
            </a:r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dirty="0"/>
              <a:t>Впервые конструкция трёхфазного асинхронного двигателя была разработана, создана и опробована нашим русским инженером М. О. </a:t>
            </a:r>
            <a:r>
              <a:rPr lang="ru-RU" dirty="0" err="1"/>
              <a:t>Доливо-Добровольским</a:t>
            </a:r>
            <a:r>
              <a:rPr lang="ru-RU" dirty="0"/>
              <a:t> в 1889-91 годах. Демонстрация первых двигателей состоялась на Международной электротехнической выставке во Франкфурте на Майне в сентябре 1891 года.</a:t>
            </a:r>
          </a:p>
          <a:p>
            <a:pPr algn="l"/>
            <a:r>
              <a:rPr lang="ru-RU" dirty="0"/>
              <a:t> На выставке было представлено три трёхфазных двигателя разной мощности. Самый мощный из них имел мощность 1.5 кВт и использовался для приведения во вращение генератора постоянного тока. Конструкция асинхронного двигателя, предложенная </a:t>
            </a:r>
            <a:r>
              <a:rPr lang="ru-RU" dirty="0" err="1"/>
              <a:t>Доливо-Добровольским</a:t>
            </a:r>
            <a:r>
              <a:rPr lang="ru-RU" dirty="0"/>
              <a:t>, оказалась очень удачной и является основным видом конструкции этих двигателей до настоящего времени.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/>
              <a:t>Трехфазные электрические цепи</a:t>
            </a:r>
            <a:br>
              <a:rPr lang="ru-RU" sz="3200" b="1"/>
            </a:br>
            <a:r>
              <a:rPr lang="ru-RU" sz="3200" b="1"/>
              <a:t>Основные понятия и определения</a:t>
            </a:r>
            <a:br>
              <a:rPr lang="ru-RU" sz="3200" b="1"/>
            </a:br>
            <a:endParaRPr lang="ru-RU" sz="3200" b="1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125538"/>
            <a:ext cx="8243887" cy="54721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500" b="1"/>
              <a:t>Трехфазная цепь</a:t>
            </a:r>
            <a:r>
              <a:rPr lang="ru-RU" sz="2500"/>
              <a:t> является частным случаем многофазных систем электрических цепей, представляющих собой совокупность электрических цепей, в которых действуют синусоидальные ЭДС одинаковой частоты, отличающиеся по фазе одна от другой и создаваемые общим источником энергии.</a:t>
            </a:r>
          </a:p>
          <a:p>
            <a:pPr>
              <a:lnSpc>
                <a:spcPct val="80000"/>
              </a:lnSpc>
            </a:pPr>
            <a:r>
              <a:rPr lang="ru-RU" sz="2500"/>
              <a:t>Каждую из частей многофазной системы, характеризующуюся одинаковым током, принято называть </a:t>
            </a:r>
            <a:r>
              <a:rPr lang="ru-RU" sz="2500" b="1"/>
              <a:t>фазой</a:t>
            </a:r>
            <a:r>
              <a:rPr lang="ru-RU" sz="2500"/>
              <a:t>. Таким образом, понятие "фаза" имеет два значения: первое – аргумент синусоидально изменяющейся величины, второе – часть многофазной системы электрических цепей. Цепи в зависимости от количества фаз бывают двухфазными, трехфазными, шестифазными и т.п.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646113" y="-66675"/>
            <a:ext cx="8497887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Трехфазные цепи – наиболее распространенные в современной электроэнергетике. Это объясняется рядом их преимуществ по сравнению как с однофазными, так и с другими многофазными цепями:</a:t>
            </a:r>
          </a:p>
          <a:p>
            <a:r>
              <a:rPr lang="ru-RU"/>
              <a:t>- экономичность производства и передачи энергии по сравнению с однофазными цепями; </a:t>
            </a:r>
          </a:p>
          <a:p>
            <a:r>
              <a:rPr lang="ru-RU"/>
              <a:t>- возможность сравнительно простого получения кругового вращающегося магнитного поля, необходимого для трехфазного асинхронного двигателя; </a:t>
            </a:r>
          </a:p>
          <a:p>
            <a:r>
              <a:rPr lang="ru-RU"/>
              <a:t>- возможность получения в одной установке двух эксплуатационных напряжений – фазного и линейного.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28794" y="3000372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Трехфазная цепь состоит из трех основных элементов: трехфазного генератора, в котором механическая энергия преобразуется в электрическую с трехфазной системой ЭДС; линии передачи со всем необходимым оборудованием; приемников (потребителей), которые могут быть как трехфазными (например, трехфазные асинхронные двигатели), так и однофазными (например, лампы накаливания).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403350" y="-603250"/>
            <a:ext cx="7313613" cy="69850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333375"/>
            <a:ext cx="8064500" cy="61912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Трехфазный генератор представляет собой синхронную машину двух типов: турбогенератор и гидрогенератор. Модель трехфазного генератора схематически изображена на рисунке</a:t>
            </a:r>
          </a:p>
          <a:p>
            <a:pPr>
              <a:buFont typeface="Wingdings" pitchFamily="2" charset="2"/>
              <a:buNone/>
            </a:pPr>
            <a:endParaRPr lang="ru-RU"/>
          </a:p>
        </p:txBody>
      </p:sp>
      <p:sp>
        <p:nvSpPr>
          <p:cNvPr id="128005" name="AutoShape 5" descr="li_04001"/>
          <p:cNvSpPr>
            <a:spLocks noChangeAspect="1" noChangeArrowheads="1"/>
          </p:cNvSpPr>
          <p:nvPr/>
        </p:nvSpPr>
        <p:spPr bwMode="auto">
          <a:xfrm>
            <a:off x="3443288" y="2090738"/>
            <a:ext cx="2257425" cy="2676525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pic>
        <p:nvPicPr>
          <p:cNvPr id="12800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775" y="3057525"/>
            <a:ext cx="4105275" cy="3800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-315913"/>
            <a:ext cx="7313613" cy="103188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404813"/>
            <a:ext cx="8243887" cy="6119812"/>
          </a:xfrm>
        </p:spPr>
        <p:txBody>
          <a:bodyPr/>
          <a:lstStyle/>
          <a:p>
            <a:r>
              <a:rPr lang="ru-RU" sz="2500"/>
              <a:t>На статоре 1 генератора размещается обмотка 2, состоящая из трех частей или, как их принято называть, фаз. Обмотки фаз располагаются на статоре таким образом, чтобы их магнитные оси были сдвинуты в пространстве относительно друг друга на угол 2π/3, т.е. на 120°. </a:t>
            </a:r>
          </a:p>
          <a:p>
            <a:pPr>
              <a:buFont typeface="Wingdings" pitchFamily="2" charset="2"/>
              <a:buNone/>
            </a:pPr>
            <a:r>
              <a:rPr lang="ru-RU" sz="2500"/>
              <a:t>На рисунке каждая фаза обмотки статора условно показана состоящей из одного витка. Начала фаз обозначены буквами A, B и C, а концы – X, Y, Z. Ротор 3 представляет собой электромагнит, возбуждаемый постоянным током обмотки возбуждения, расположенной на роторе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22375" y="404813"/>
            <a:ext cx="7921625" cy="6048375"/>
          </a:xfrm>
        </p:spPr>
        <p:txBody>
          <a:bodyPr/>
          <a:lstStyle/>
          <a:p>
            <a:r>
              <a:rPr lang="ru-RU"/>
              <a:t>При вращении ротора турбиной с равномерной скоростью в обмотках фаз статора индуктируются периодически изменяющиеся синусоидальные ЭДС одинаковой частоты и амплитуды, но отличающиеся друг от друга по фазе на 120° вследствие их пространственного смещения.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476375" y="-387350"/>
            <a:ext cx="7313613" cy="69850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260350"/>
            <a:ext cx="7993063" cy="6264275"/>
          </a:xfrm>
        </p:spPr>
        <p:txBody>
          <a:bodyPr/>
          <a:lstStyle/>
          <a:p>
            <a:r>
              <a:rPr lang="ru-RU"/>
              <a:t>За условное положительное направление ЭДС в каждой фазе принимают направление от конца к началу. Обычно индуктированные в обмотках статора ЭДС имеют одинаковые амплитуды и сдвинуты по фазе относительно друг друга на один и тот же угол 120°. Такая система ЭДС называется </a:t>
            </a:r>
            <a:r>
              <a:rPr lang="ru-RU" b="1"/>
              <a:t>симметричной</a:t>
            </a:r>
            <a:r>
              <a:rPr lang="ru-RU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7088" y="301625"/>
            <a:ext cx="8316912" cy="2190750"/>
          </a:xfrm>
        </p:spPr>
        <p:txBody>
          <a:bodyPr/>
          <a:lstStyle/>
          <a:p>
            <a:r>
              <a:rPr lang="ru-RU" sz="2400"/>
              <a:t>Трехфазная симметричная система ЭДС может изображаться графиками, тригонометрическими функциями, векторами и функциями комплексного переменного.</a:t>
            </a:r>
            <a:br>
              <a:rPr lang="ru-RU" sz="2400"/>
            </a:br>
            <a:r>
              <a:rPr lang="ru-RU" sz="2400"/>
              <a:t>Графики мгновенных значений трехфазной симметричной системы ЭДС показаны на рисунке</a:t>
            </a:r>
          </a:p>
        </p:txBody>
      </p:sp>
      <p:pic>
        <p:nvPicPr>
          <p:cNvPr id="133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2708275"/>
            <a:ext cx="7524750" cy="3675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476375" y="-387350"/>
            <a:ext cx="7313613" cy="69850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333375"/>
            <a:ext cx="7993062" cy="5608638"/>
          </a:xfrm>
        </p:spPr>
        <p:txBody>
          <a:bodyPr/>
          <a:lstStyle/>
          <a:p>
            <a:r>
              <a:rPr lang="ru-RU"/>
              <a:t>Если ЭДС одной фазы (например, фазы А) принять за исходную и считать её начальную фазу равной нулю, то выражения мгновенных значений ЭДС можно записать в виде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e</a:t>
            </a:r>
            <a:r>
              <a:rPr lang="ru-RU" sz="1800"/>
              <a:t>A</a:t>
            </a:r>
            <a:r>
              <a:rPr lang="ru-RU"/>
              <a:t> = E</a:t>
            </a:r>
            <a:r>
              <a:rPr lang="ru-RU" sz="1800"/>
              <a:t>m</a:t>
            </a:r>
            <a:r>
              <a:rPr lang="ru-RU"/>
              <a:t> sin ωt,</a:t>
            </a:r>
            <a:br>
              <a:rPr lang="ru-RU"/>
            </a:br>
            <a:r>
              <a:rPr lang="ru-RU"/>
              <a:t>e</a:t>
            </a:r>
            <a:r>
              <a:rPr lang="ru-RU" sz="1800"/>
              <a:t>B</a:t>
            </a:r>
            <a:r>
              <a:rPr lang="ru-RU"/>
              <a:t> = E</a:t>
            </a:r>
            <a:r>
              <a:rPr lang="ru-RU" sz="1800"/>
              <a:t>m</a:t>
            </a:r>
            <a:r>
              <a:rPr lang="ru-RU"/>
              <a:t> sin (ωt - 120°),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e</a:t>
            </a:r>
            <a:r>
              <a:rPr lang="ru-RU" sz="1800"/>
              <a:t>C</a:t>
            </a:r>
            <a:r>
              <a:rPr lang="ru-RU"/>
              <a:t> = E</a:t>
            </a:r>
            <a:r>
              <a:rPr lang="ru-RU" sz="1800"/>
              <a:t>m</a:t>
            </a:r>
            <a:r>
              <a:rPr lang="ru-RU"/>
              <a:t> sin (ωt - 240°)= 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= E</a:t>
            </a:r>
            <a:r>
              <a:rPr lang="ru-RU" sz="1800"/>
              <a:t>m</a:t>
            </a:r>
            <a:r>
              <a:rPr lang="ru-RU"/>
              <a:t> sin (ωt + 120°).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1412875"/>
            <a:ext cx="6324600" cy="4514850"/>
          </a:xfrm>
          <a:prstGeom prst="rect">
            <a:avLst/>
          </a:prstGeom>
          <a:noFill/>
        </p:spPr>
      </p:pic>
      <p:sp>
        <p:nvSpPr>
          <p:cNvPr id="13517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/>
              <a:t>График мгновенных значений ЭДС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-242888"/>
            <a:ext cx="7313613" cy="103188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Комплексные действующие ЭДС будут иметь выражения: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Ė</a:t>
            </a:r>
            <a:r>
              <a:rPr lang="ru-RU" sz="1800"/>
              <a:t>A</a:t>
            </a:r>
            <a:r>
              <a:rPr lang="ru-RU"/>
              <a:t> = E</a:t>
            </a:r>
            <a:r>
              <a:rPr lang="ru-RU" sz="2000"/>
              <a:t>m</a:t>
            </a:r>
            <a:r>
              <a:rPr lang="ru-RU"/>
              <a:t> e</a:t>
            </a:r>
            <a:r>
              <a:rPr lang="ru-RU" baseline="30000"/>
              <a:t>j0°</a:t>
            </a:r>
            <a:r>
              <a:rPr lang="ru-RU"/>
              <a:t> 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Ė</a:t>
            </a:r>
            <a:r>
              <a:rPr lang="ru-RU" sz="1800"/>
              <a:t>B</a:t>
            </a:r>
            <a:r>
              <a:rPr lang="ru-RU"/>
              <a:t> = E</a:t>
            </a:r>
            <a:r>
              <a:rPr lang="ru-RU" sz="2000"/>
              <a:t>m</a:t>
            </a:r>
            <a:r>
              <a:rPr lang="ru-RU"/>
              <a:t> e</a:t>
            </a:r>
            <a:r>
              <a:rPr lang="ru-RU" baseline="30000"/>
              <a:t>-j120°</a:t>
            </a:r>
            <a:r>
              <a:rPr lang="ru-RU"/>
              <a:t> 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Ė</a:t>
            </a:r>
            <a:r>
              <a:rPr lang="ru-RU" sz="1800"/>
              <a:t>C</a:t>
            </a:r>
            <a:r>
              <a:rPr lang="ru-RU"/>
              <a:t> = E</a:t>
            </a:r>
            <a:r>
              <a:rPr lang="ru-RU" sz="2000"/>
              <a:t>m</a:t>
            </a:r>
            <a:r>
              <a:rPr lang="ru-RU"/>
              <a:t> e</a:t>
            </a:r>
            <a:r>
              <a:rPr lang="ru-RU" baseline="30000"/>
              <a:t>j120°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30388" y="301625"/>
            <a:ext cx="7313612" cy="1143000"/>
          </a:xfrm>
        </p:spPr>
        <p:txBody>
          <a:bodyPr/>
          <a:lstStyle/>
          <a:p>
            <a:r>
              <a:rPr lang="ru-RU" sz="3200"/>
              <a:t>Векторная диаграмма трехфазной симметричной системы</a:t>
            </a:r>
          </a:p>
        </p:txBody>
      </p:sp>
      <p:pic>
        <p:nvPicPr>
          <p:cNvPr id="1382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2060575"/>
            <a:ext cx="5543550" cy="40719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>
                <a:solidFill>
                  <a:schemeClr val="accent1"/>
                </a:solidFill>
              </a:rPr>
              <a:t>Соединение фаз генератора и приемника звездой</a:t>
            </a:r>
            <a:r>
              <a:rPr lang="ru-RU" sz="3200"/>
              <a:t> 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/>
              <a:t>При соединение фаз обмотки генератора (или трансформатора) звездой их концы X, Y и Z соединяют в одну общую точку N, называемую нейтральной точкой (или нейтралью). Концы фаз приемников (Za, Zb, Zc) также соединяют в одну точку n. Такое соединение называется </a:t>
            </a:r>
            <a:r>
              <a:rPr lang="ru-RU" b="1"/>
              <a:t>соединение звезда</a:t>
            </a:r>
            <a:r>
              <a:rPr lang="ru-RU"/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301625"/>
            <a:ext cx="8388350" cy="1831975"/>
          </a:xfrm>
        </p:spPr>
        <p:txBody>
          <a:bodyPr>
            <a:normAutofit fontScale="90000"/>
          </a:bodyPr>
          <a:lstStyle/>
          <a:p>
            <a:r>
              <a:rPr lang="ru-RU" sz="2400"/>
              <a:t>Провода A-a, B-b и C-c, соединяющие начала фаз генератора и приемника, называются </a:t>
            </a:r>
            <a:r>
              <a:rPr lang="ru-RU" sz="2400" b="1"/>
              <a:t>линейными,</a:t>
            </a:r>
            <a:r>
              <a:rPr lang="ru-RU" sz="2400"/>
              <a:t> провод N-n, соединяющий точку N генератора с точкой n приемника, – </a:t>
            </a:r>
            <a:r>
              <a:rPr lang="ru-RU" sz="2400" b="1"/>
              <a:t>нейтральным</a:t>
            </a:r>
            <a:r>
              <a:rPr lang="ru-RU" b="1"/>
              <a:t>.</a:t>
            </a:r>
          </a:p>
        </p:txBody>
      </p:sp>
      <p:pic>
        <p:nvPicPr>
          <p:cNvPr id="1402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5938" y="2492375"/>
            <a:ext cx="8628062" cy="3494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0"/>
            <a:ext cx="8351837" cy="6524625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sz="2400"/>
              <a:t>Трехфазная цепь с нейтральным проводом будет четырехпроводной, без нейтрального провода – трехпроводной.</a:t>
            </a:r>
          </a:p>
          <a:p>
            <a:pPr algn="just">
              <a:lnSpc>
                <a:spcPct val="80000"/>
              </a:lnSpc>
            </a:pPr>
            <a:r>
              <a:rPr lang="ru-RU" sz="2400"/>
              <a:t>В трехфазных цепях различают </a:t>
            </a:r>
            <a:r>
              <a:rPr lang="ru-RU" sz="2400" b="1"/>
              <a:t>фазные и линейные напряжения</a:t>
            </a:r>
            <a:r>
              <a:rPr lang="ru-RU" sz="2400"/>
              <a:t>. 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/>
              <a:t>Фазное напряжение U</a:t>
            </a:r>
            <a:r>
              <a:rPr lang="ru-RU" sz="1800" b="1"/>
              <a:t>Ф</a:t>
            </a:r>
            <a:r>
              <a:rPr lang="ru-RU" sz="2400"/>
              <a:t> – напряжение между началом и концом фазы или между линейным проводом и нейтралью (U</a:t>
            </a:r>
            <a:r>
              <a:rPr lang="ru-RU" sz="1800"/>
              <a:t>A</a:t>
            </a:r>
            <a:r>
              <a:rPr lang="ru-RU" sz="2400"/>
              <a:t>, U</a:t>
            </a:r>
            <a:r>
              <a:rPr lang="ru-RU" sz="1800"/>
              <a:t>B</a:t>
            </a:r>
            <a:r>
              <a:rPr lang="ru-RU" sz="2400"/>
              <a:t>, U</a:t>
            </a:r>
            <a:r>
              <a:rPr lang="ru-RU" sz="1800"/>
              <a:t>C</a:t>
            </a:r>
            <a:r>
              <a:rPr lang="ru-RU" sz="2400"/>
              <a:t> у источника; Ua, Ub, Uc у приемника). За условно положительные направления фазных напряжений принимают направления от начала к концу фаз.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/>
              <a:t>Линейное напряжение (U</a:t>
            </a:r>
            <a:r>
              <a:rPr lang="ru-RU" sz="1800" b="1"/>
              <a:t>Л</a:t>
            </a:r>
            <a:r>
              <a:rPr lang="ru-RU" sz="2400" b="1"/>
              <a:t>)</a:t>
            </a:r>
            <a:r>
              <a:rPr lang="ru-RU" sz="2400"/>
              <a:t> – напряжение между линейными проводами или между одноименными выводами разных фаз (U</a:t>
            </a:r>
            <a:r>
              <a:rPr lang="ru-RU" sz="1800"/>
              <a:t>AB</a:t>
            </a:r>
            <a:r>
              <a:rPr lang="ru-RU" sz="2400"/>
              <a:t>, U</a:t>
            </a:r>
            <a:r>
              <a:rPr lang="ru-RU" sz="1800"/>
              <a:t>BC</a:t>
            </a:r>
            <a:r>
              <a:rPr lang="ru-RU" sz="2400"/>
              <a:t>, U</a:t>
            </a:r>
            <a:r>
              <a:rPr lang="ru-RU" sz="1800"/>
              <a:t>CA</a:t>
            </a:r>
            <a:r>
              <a:rPr lang="ru-RU" sz="2400"/>
              <a:t>). Условно положительные направления линейных напряжений приняты от точек, соответствующих первому индексу, к точкам соответствующим второму индексу.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547813" y="-458788"/>
            <a:ext cx="7313612" cy="69850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При соединении в звезду фазные и линейные токи равны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I</a:t>
            </a:r>
            <a:r>
              <a:rPr lang="ru-RU" sz="1800"/>
              <a:t>Ф</a:t>
            </a:r>
            <a:r>
              <a:rPr lang="ru-RU"/>
              <a:t> = I</a:t>
            </a:r>
            <a:r>
              <a:rPr lang="ru-RU" sz="1800"/>
              <a:t>Л</a:t>
            </a:r>
            <a:r>
              <a:rPr lang="ru-RU"/>
              <a:t>.</a:t>
            </a:r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827088" y="3625850"/>
            <a:ext cx="7921625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/>
              <a:t>По первому закону Кирхгофа для нейтральной точки n(N) имеем в комплексной форме</a:t>
            </a:r>
          </a:p>
          <a:p>
            <a:pPr algn="just"/>
            <a:endParaRPr lang="ru-RU"/>
          </a:p>
          <a:p>
            <a:pPr algn="ctr"/>
            <a:r>
              <a:rPr lang="ru-RU"/>
              <a:t>İ</a:t>
            </a:r>
            <a:r>
              <a:rPr lang="ru-RU" sz="1800"/>
              <a:t>N</a:t>
            </a:r>
            <a:r>
              <a:rPr lang="ru-RU"/>
              <a:t> = İ</a:t>
            </a:r>
            <a:r>
              <a:rPr lang="ru-RU" sz="1800"/>
              <a:t>A</a:t>
            </a:r>
            <a:r>
              <a:rPr lang="ru-RU"/>
              <a:t> + İ</a:t>
            </a:r>
            <a:r>
              <a:rPr lang="ru-RU" sz="1800"/>
              <a:t>B</a:t>
            </a:r>
            <a:r>
              <a:rPr lang="ru-RU"/>
              <a:t> + İ</a:t>
            </a:r>
            <a:r>
              <a:rPr lang="ru-RU" sz="1800"/>
              <a:t>C</a:t>
            </a:r>
            <a:r>
              <a:rPr lang="ru-RU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2636838"/>
            <a:ext cx="860425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/>
              <a:t/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	В соответствии с выбранными условными положительными направлениями фазных и линейных напряжений можно записать уравнения по второму закону Кирхгофа.</a:t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Ú</a:t>
            </a:r>
            <a:r>
              <a:rPr lang="ru-RU" sz="1600"/>
              <a:t>AB</a:t>
            </a:r>
            <a:r>
              <a:rPr lang="ru-RU" sz="2400"/>
              <a:t> = Ú</a:t>
            </a:r>
            <a:r>
              <a:rPr lang="ru-RU" sz="1600"/>
              <a:t>A</a:t>
            </a:r>
            <a:r>
              <a:rPr lang="ru-RU" sz="2400"/>
              <a:t> - Ú</a:t>
            </a:r>
            <a:r>
              <a:rPr lang="ru-RU" sz="1600"/>
              <a:t>B</a:t>
            </a:r>
            <a:r>
              <a:rPr lang="ru-RU" sz="2400"/>
              <a:t>; </a:t>
            </a:r>
            <a:br>
              <a:rPr lang="ru-RU" sz="2400"/>
            </a:br>
            <a:r>
              <a:rPr lang="ru-RU" sz="2400"/>
              <a:t>Ú</a:t>
            </a:r>
            <a:r>
              <a:rPr lang="ru-RU" sz="1600"/>
              <a:t>BC</a:t>
            </a:r>
            <a:r>
              <a:rPr lang="ru-RU" sz="2400"/>
              <a:t> = Ú</a:t>
            </a:r>
            <a:r>
              <a:rPr lang="ru-RU" sz="1600"/>
              <a:t>B</a:t>
            </a:r>
            <a:r>
              <a:rPr lang="ru-RU" sz="2400"/>
              <a:t> - Ú</a:t>
            </a:r>
            <a:r>
              <a:rPr lang="ru-RU" sz="1600"/>
              <a:t>C</a:t>
            </a:r>
            <a:r>
              <a:rPr lang="ru-RU" sz="2400"/>
              <a:t>; </a:t>
            </a:r>
            <a:br>
              <a:rPr lang="ru-RU" sz="2400"/>
            </a:br>
            <a:r>
              <a:rPr lang="ru-RU" sz="2400"/>
              <a:t>Ú</a:t>
            </a:r>
            <a:r>
              <a:rPr lang="ru-RU" sz="1600"/>
              <a:t>CA</a:t>
            </a:r>
            <a:r>
              <a:rPr lang="ru-RU" sz="2400"/>
              <a:t> = Ú</a:t>
            </a:r>
            <a:r>
              <a:rPr lang="ru-RU" sz="1600"/>
              <a:t>C</a:t>
            </a:r>
            <a:r>
              <a:rPr lang="ru-RU" sz="2400"/>
              <a:t> - Ú</a:t>
            </a:r>
            <a:r>
              <a:rPr lang="ru-RU" sz="1600"/>
              <a:t>A</a:t>
            </a:r>
            <a:r>
              <a:rPr lang="ru-RU" sz="2400"/>
              <a:t>.</a:t>
            </a:r>
            <a:br>
              <a:rPr lang="ru-RU" sz="2400"/>
            </a:br>
            <a:endParaRPr lang="ru-RU" sz="2400"/>
          </a:p>
        </p:txBody>
      </p:sp>
      <p:pic>
        <p:nvPicPr>
          <p:cNvPr id="1433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3790950"/>
            <a:ext cx="7685087" cy="306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476375" y="-531813"/>
            <a:ext cx="7313613" cy="69850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260350"/>
            <a:ext cx="8316912" cy="6264275"/>
          </a:xfrm>
        </p:spPr>
        <p:txBody>
          <a:bodyPr/>
          <a:lstStyle/>
          <a:p>
            <a:r>
              <a:rPr lang="ru-RU" sz="2500"/>
              <a:t>Действующие значения линейных напряжений можно определить графически по векторной диаграмме или по треугольнику, образованному векторами двух фазных и одного линейного напряжений:</a:t>
            </a:r>
          </a:p>
          <a:p>
            <a:pPr algn="ctr">
              <a:buFont typeface="Wingdings" pitchFamily="2" charset="2"/>
              <a:buNone/>
            </a:pPr>
            <a:r>
              <a:rPr lang="ru-RU" sz="2500"/>
              <a:t>U</a:t>
            </a:r>
            <a:r>
              <a:rPr lang="ru-RU" sz="1600"/>
              <a:t>Л</a:t>
            </a:r>
            <a:r>
              <a:rPr lang="ru-RU" sz="2500"/>
              <a:t> = 2 U</a:t>
            </a:r>
            <a:r>
              <a:rPr lang="ru-RU" sz="1800"/>
              <a:t>Ф</a:t>
            </a:r>
            <a:r>
              <a:rPr lang="ru-RU" sz="2500"/>
              <a:t> cos 30°</a:t>
            </a:r>
          </a:p>
          <a:p>
            <a:pPr>
              <a:buFont typeface="Wingdings" pitchFamily="2" charset="2"/>
              <a:buNone/>
            </a:pPr>
            <a:r>
              <a:rPr lang="ru-RU" sz="2500"/>
              <a:t>или</a:t>
            </a:r>
          </a:p>
          <a:p>
            <a:pPr algn="ctr">
              <a:buFont typeface="Wingdings" pitchFamily="2" charset="2"/>
              <a:buNone/>
            </a:pPr>
            <a:r>
              <a:rPr lang="ru-RU" sz="2500"/>
              <a:t>U</a:t>
            </a:r>
            <a:r>
              <a:rPr lang="ru-RU" sz="1800"/>
              <a:t>Л</a:t>
            </a:r>
            <a:r>
              <a:rPr lang="ru-RU" sz="2500"/>
              <a:t> = √3 U</a:t>
            </a:r>
            <a:r>
              <a:rPr lang="ru-RU" sz="1800"/>
              <a:t>Ф</a:t>
            </a:r>
            <a:r>
              <a:rPr lang="ru-RU" sz="2500"/>
              <a:t> </a:t>
            </a:r>
          </a:p>
          <a:p>
            <a:r>
              <a:rPr lang="ru-RU" sz="2500"/>
              <a:t>Предусмотренные ГОСТом линейные и фазные напряжения для цепей низкого напряжения связаны между собой соотношениями:</a:t>
            </a:r>
          </a:p>
          <a:p>
            <a:pPr algn="ctr">
              <a:buFont typeface="Wingdings" pitchFamily="2" charset="2"/>
              <a:buNone/>
            </a:pPr>
            <a:r>
              <a:rPr lang="ru-RU" sz="2500"/>
              <a:t>    U</a:t>
            </a:r>
            <a:r>
              <a:rPr lang="ru-RU" sz="1800"/>
              <a:t>Л</a:t>
            </a:r>
            <a:r>
              <a:rPr lang="ru-RU" sz="2500"/>
              <a:t> = 660 В; U</a:t>
            </a:r>
            <a:r>
              <a:rPr lang="ru-RU" sz="1800"/>
              <a:t>Ф</a:t>
            </a:r>
            <a:r>
              <a:rPr lang="ru-RU" sz="2500"/>
              <a:t> = 380 В;</a:t>
            </a:r>
            <a:br>
              <a:rPr lang="ru-RU" sz="2500"/>
            </a:br>
            <a:r>
              <a:rPr lang="ru-RU" sz="2500"/>
              <a:t>U</a:t>
            </a:r>
            <a:r>
              <a:rPr lang="ru-RU" sz="1800"/>
              <a:t>Л </a:t>
            </a:r>
            <a:r>
              <a:rPr lang="ru-RU" sz="2500"/>
              <a:t>= 380 В; U</a:t>
            </a:r>
            <a:r>
              <a:rPr lang="ru-RU" sz="1800"/>
              <a:t>Ф</a:t>
            </a:r>
            <a:r>
              <a:rPr lang="ru-RU" sz="2500"/>
              <a:t> = 220 В;</a:t>
            </a:r>
            <a:br>
              <a:rPr lang="ru-RU" sz="2500"/>
            </a:br>
            <a:r>
              <a:rPr lang="ru-RU" sz="2500"/>
              <a:t>U</a:t>
            </a:r>
            <a:r>
              <a:rPr lang="ru-RU" sz="1800"/>
              <a:t>Л</a:t>
            </a:r>
            <a:r>
              <a:rPr lang="ru-RU" sz="2500"/>
              <a:t> = 220 В; U</a:t>
            </a:r>
            <a:r>
              <a:rPr lang="ru-RU" sz="1800"/>
              <a:t>Ф</a:t>
            </a:r>
            <a:r>
              <a:rPr lang="ru-RU" sz="2500"/>
              <a:t> = 127 В.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/>
              <a:t>Классификация приемников в трехфазной цепи </a:t>
            </a:r>
          </a:p>
        </p:txBody>
      </p:sp>
      <p:sp>
        <p:nvSpPr>
          <p:cNvPr id="145413" name="Rectangle 5"/>
          <p:cNvSpPr>
            <a:spLocks noChangeArrowheads="1"/>
          </p:cNvSpPr>
          <p:nvPr/>
        </p:nvSpPr>
        <p:spPr bwMode="auto">
          <a:xfrm>
            <a:off x="971550" y="1751013"/>
            <a:ext cx="75755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ru-RU" sz="2000"/>
              <a:t>	Приемники, включаемые в трехфазную цепь, могут быть либо однофазными, либо трехфазными. К однофазным приемникам относятся электрические лампы накаливания и другие осветительные приборы, различные бытовые приборы, однофазные двигатели и т.д. К трехфазным приемникам относятся трехфазные асинхронные двигатели и индукционные печи. Обычно комплексные сопротивления фаз трехфазных приемников равны между собой:</a:t>
            </a:r>
          </a:p>
          <a:p>
            <a:pPr algn="ctr"/>
            <a:r>
              <a:rPr lang="ru-RU" sz="2400" u="sng"/>
              <a:t>Z</a:t>
            </a:r>
            <a:r>
              <a:rPr lang="ru-RU" sz="2400"/>
              <a:t>a = </a:t>
            </a:r>
            <a:r>
              <a:rPr lang="ru-RU" sz="2400" u="sng"/>
              <a:t>Z</a:t>
            </a:r>
            <a:r>
              <a:rPr lang="ru-RU" sz="2400"/>
              <a:t>b = </a:t>
            </a:r>
            <a:r>
              <a:rPr lang="ru-RU" sz="2400" u="sng"/>
              <a:t>Z</a:t>
            </a:r>
            <a:r>
              <a:rPr lang="ru-RU" sz="2400"/>
              <a:t>c = Ze</a:t>
            </a:r>
            <a:r>
              <a:rPr lang="ru-RU" sz="2400" baseline="30000"/>
              <a:t>jφ</a:t>
            </a:r>
            <a:r>
              <a:rPr lang="ru-RU" sz="2400"/>
              <a:t>.</a:t>
            </a:r>
          </a:p>
          <a:p>
            <a:pPr algn="just"/>
            <a:r>
              <a:rPr lang="ru-RU" sz="2000"/>
              <a:t>Такие приемники называют </a:t>
            </a:r>
            <a:r>
              <a:rPr lang="ru-RU" sz="2000" b="1"/>
              <a:t>симметричными</a:t>
            </a:r>
            <a:r>
              <a:rPr lang="ru-RU" sz="2000"/>
              <a:t>. Если это условие не выполняется, то приемники называют несимметричными. При этом, если Za = Zb = Zc, то трехфазный приемник называют </a:t>
            </a:r>
            <a:r>
              <a:rPr lang="ru-RU" sz="2000">
                <a:solidFill>
                  <a:srgbClr val="0000FF"/>
                </a:solidFill>
              </a:rPr>
              <a:t>равномерным,</a:t>
            </a:r>
            <a:r>
              <a:rPr lang="ru-RU" sz="2000"/>
              <a:t> если φa = φb = φc, то </a:t>
            </a:r>
            <a:r>
              <a:rPr lang="ru-RU" sz="2000">
                <a:solidFill>
                  <a:srgbClr val="0000FF"/>
                </a:solidFill>
              </a:rPr>
              <a:t>однородным</a:t>
            </a:r>
            <a:r>
              <a:rPr lang="ru-RU" sz="2000"/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/>
              <a:t>Четырехпроводная цепь</a:t>
            </a:r>
            <a:br>
              <a:rPr lang="ru-RU" sz="3200" b="1"/>
            </a:br>
            <a:endParaRPr lang="ru-RU" sz="3200" b="1"/>
          </a:p>
        </p:txBody>
      </p:sp>
      <p:sp>
        <p:nvSpPr>
          <p:cNvPr id="147461" name="Rectangle 5"/>
          <p:cNvSpPr>
            <a:spLocks noChangeArrowheads="1"/>
          </p:cNvSpPr>
          <p:nvPr/>
        </p:nvSpPr>
        <p:spPr bwMode="auto">
          <a:xfrm>
            <a:off x="755650" y="1027113"/>
            <a:ext cx="8066088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ru-RU" sz="2000"/>
              <a:t>	Для расчета трехфазной цепи применимы все методы, используемые для расчета линейных цепей. Обычно сопротивления проводов и внутреннее сопротивление генератора меньше сопротивлений приемников, поэтому для упрощения расчетов таких цепей (если не требуется большая точность) сопротивления проводов можно не учитывать (Z</a:t>
            </a:r>
            <a:r>
              <a:rPr lang="ru-RU" sz="1400"/>
              <a:t>Л</a:t>
            </a:r>
            <a:r>
              <a:rPr lang="ru-RU" sz="2000"/>
              <a:t> = 0, Z</a:t>
            </a:r>
            <a:r>
              <a:rPr lang="ru-RU" sz="1400"/>
              <a:t>N</a:t>
            </a:r>
            <a:r>
              <a:rPr lang="ru-RU" sz="2000"/>
              <a:t> = 0). Тогда фазные напряжения приемника Ua, Ub и Uc будут равны соответственно фазным напряжениям источника электрической энергии (генератора или вторичной обмотки трансформатора), т.е. Ua = UA; Ub = UB; Uc = UC. Если полные комплексные сопротивления фаз приемника равны </a:t>
            </a:r>
            <a:r>
              <a:rPr lang="ru-RU" sz="2000" u="sng"/>
              <a:t>Z</a:t>
            </a:r>
            <a:r>
              <a:rPr lang="ru-RU" sz="2000"/>
              <a:t>a = </a:t>
            </a:r>
            <a:r>
              <a:rPr lang="ru-RU" sz="2000" u="sng"/>
              <a:t>Z</a:t>
            </a:r>
            <a:r>
              <a:rPr lang="ru-RU" sz="2000"/>
              <a:t>b = </a:t>
            </a:r>
            <a:r>
              <a:rPr lang="ru-RU" sz="2000" u="sng"/>
              <a:t>Z</a:t>
            </a:r>
            <a:r>
              <a:rPr lang="ru-RU" sz="2000"/>
              <a:t>c, то токи в каждой фазе можно определить по формулам</a:t>
            </a:r>
          </a:p>
          <a:p>
            <a:pPr algn="ctr"/>
            <a:r>
              <a:rPr lang="ru-RU" sz="2000"/>
              <a:t>İa = Úa / </a:t>
            </a:r>
            <a:r>
              <a:rPr lang="ru-RU" sz="2000" u="sng"/>
              <a:t>Z</a:t>
            </a:r>
            <a:r>
              <a:rPr lang="ru-RU" sz="2000"/>
              <a:t>a; İb = Úb / </a:t>
            </a:r>
            <a:r>
              <a:rPr lang="ru-RU" sz="2000" u="sng"/>
              <a:t>Z</a:t>
            </a:r>
            <a:r>
              <a:rPr lang="ru-RU" sz="2000"/>
              <a:t>b; İc = Úc / </a:t>
            </a:r>
            <a:r>
              <a:rPr lang="ru-RU" sz="2000" u="sng"/>
              <a:t>Z</a:t>
            </a:r>
            <a:r>
              <a:rPr lang="ru-RU" sz="2000"/>
              <a:t>c.</a:t>
            </a:r>
          </a:p>
          <a:p>
            <a:pPr algn="just"/>
            <a:r>
              <a:rPr lang="ru-RU" sz="2000"/>
              <a:t>В соответствии с первым законом Кирхгофа ток в нейтральном проводе</a:t>
            </a:r>
          </a:p>
          <a:p>
            <a:pPr algn="ctr"/>
            <a:r>
              <a:rPr lang="ru-RU" sz="2000"/>
              <a:t>İN = İa + İb + İc = İA + İB + İC.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/>
              <a:t>Симметричная нагрузка приемника</a:t>
            </a:r>
            <a:br>
              <a:rPr lang="ru-RU" sz="3200" b="1"/>
            </a:br>
            <a:endParaRPr lang="ru-RU" sz="3200" b="1"/>
          </a:p>
        </p:txBody>
      </p:sp>
      <p:sp>
        <p:nvSpPr>
          <p:cNvPr id="149510" name="Rectangle 6"/>
          <p:cNvSpPr>
            <a:spLocks noChangeArrowheads="1"/>
          </p:cNvSpPr>
          <p:nvPr/>
        </p:nvSpPr>
        <p:spPr bwMode="auto">
          <a:xfrm>
            <a:off x="395288" y="1125538"/>
            <a:ext cx="8497887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ru-RU" sz="2000"/>
              <a:t>	</a:t>
            </a:r>
            <a:r>
              <a:rPr lang="ru-RU" sz="2400"/>
              <a:t>При симметричной системе напряжений и симметричной нагрузке, когда </a:t>
            </a:r>
            <a:r>
              <a:rPr lang="ru-RU" sz="2400" u="sng"/>
              <a:t>Z</a:t>
            </a:r>
            <a:r>
              <a:rPr lang="ru-RU" sz="2400"/>
              <a:t>a = </a:t>
            </a:r>
            <a:r>
              <a:rPr lang="ru-RU" sz="2400" u="sng"/>
              <a:t>Z</a:t>
            </a:r>
            <a:r>
              <a:rPr lang="ru-RU" sz="2400"/>
              <a:t>b = </a:t>
            </a:r>
            <a:r>
              <a:rPr lang="ru-RU" sz="2400" u="sng"/>
              <a:t>Z</a:t>
            </a:r>
            <a:r>
              <a:rPr lang="ru-RU" sz="2400"/>
              <a:t>c, т.е. когда Ra = Rb = Rc = Rф и Xa = Xb = Xc = Xф, фазные токи равны по значению и углы сдвига фаз одинаковы</a:t>
            </a:r>
          </a:p>
          <a:p>
            <a:pPr algn="ctr"/>
            <a:r>
              <a:rPr lang="ru-RU" sz="2400"/>
              <a:t>Ia = Ib = Ic = Iф = U</a:t>
            </a:r>
            <a:r>
              <a:rPr lang="ru-RU" sz="1600"/>
              <a:t>ф</a:t>
            </a:r>
            <a:r>
              <a:rPr lang="ru-RU" sz="2400"/>
              <a:t> / Z</a:t>
            </a:r>
            <a:r>
              <a:rPr lang="ru-RU" sz="1600"/>
              <a:t>ф</a:t>
            </a:r>
            <a:r>
              <a:rPr lang="ru-RU" sz="2400"/>
              <a:t>,</a:t>
            </a:r>
          </a:p>
          <a:p>
            <a:pPr algn="ctr"/>
            <a:r>
              <a:rPr lang="ru-RU" sz="2400"/>
              <a:t>φa = φb = φc = φ = arctg (X</a:t>
            </a:r>
            <a:r>
              <a:rPr lang="ru-RU" sz="1400"/>
              <a:t>ф</a:t>
            </a:r>
            <a:r>
              <a:rPr lang="ru-RU" sz="2400"/>
              <a:t>/R</a:t>
            </a:r>
            <a:r>
              <a:rPr lang="ru-RU" sz="1400"/>
              <a:t>ф</a:t>
            </a:r>
            <a:r>
              <a:rPr lang="ru-RU" sz="2400"/>
              <a:t>).</a:t>
            </a:r>
          </a:p>
          <a:p>
            <a:pPr algn="just"/>
            <a:r>
              <a:rPr lang="ru-RU" sz="2400"/>
              <a:t>Построив векторную диаграмму токов для симметричного приемника, легко установить, что геометрическая сумма трех векторов тока равна нулю: İa + İb + İc = 0. Следовательно, в случае симметричной нагрузки ток в нейтральном проводе I</a:t>
            </a:r>
            <a:r>
              <a:rPr lang="ru-RU" sz="1400"/>
              <a:t>N</a:t>
            </a:r>
            <a:r>
              <a:rPr lang="ru-RU" sz="2400"/>
              <a:t> = 0, поэтому необходимость в нейтральном проводе отпадает.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549275"/>
            <a:ext cx="5905500" cy="5026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>
                <a:solidFill>
                  <a:schemeClr val="accent1"/>
                </a:solidFill>
              </a:rPr>
              <a:t>Несимметричная нагрузка приемника</a:t>
            </a:r>
            <a:r>
              <a:rPr lang="ru-RU" sz="3200"/>
              <a:t> 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557338"/>
            <a:ext cx="8424863" cy="4384675"/>
          </a:xfrm>
        </p:spPr>
        <p:txBody>
          <a:bodyPr/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При симметричной системе напряжений и несимметричной нагрузке, когда Za ≠ Zb ≠ Zc и φa ≠ φb ≠ φc токи в фазах потребителя различны и определяются по закону Ома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İa = Úa / </a:t>
            </a:r>
            <a:r>
              <a:rPr lang="ru-RU" sz="2000" u="sng"/>
              <a:t>Z</a:t>
            </a:r>
            <a:r>
              <a:rPr lang="ru-RU" sz="2000"/>
              <a:t>a; İb = Úb / </a:t>
            </a:r>
            <a:r>
              <a:rPr lang="ru-RU" sz="2000" u="sng"/>
              <a:t>Z</a:t>
            </a:r>
            <a:r>
              <a:rPr lang="ru-RU" sz="2000"/>
              <a:t>b; İc = Úc / </a:t>
            </a:r>
            <a:r>
              <a:rPr lang="ru-RU" sz="2000" u="sng"/>
              <a:t>Z</a:t>
            </a:r>
            <a:r>
              <a:rPr lang="ru-RU" sz="2000"/>
              <a:t>c.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Ток в нейтральном проводе İ</a:t>
            </a:r>
            <a:r>
              <a:rPr lang="ru-RU" sz="1600"/>
              <a:t>N</a:t>
            </a:r>
            <a:r>
              <a:rPr lang="ru-RU" sz="2000"/>
              <a:t> равен геометрической сумме фазных токов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İ</a:t>
            </a:r>
            <a:r>
              <a:rPr lang="ru-RU" sz="1600"/>
              <a:t>N</a:t>
            </a:r>
            <a:r>
              <a:rPr lang="ru-RU" sz="2000"/>
              <a:t> = İa + İb + İc.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Напряжения будут Ua = U</a:t>
            </a:r>
            <a:r>
              <a:rPr lang="ru-RU" sz="1600"/>
              <a:t>A</a:t>
            </a:r>
            <a:r>
              <a:rPr lang="ru-RU" sz="2000"/>
              <a:t>; Ub = U</a:t>
            </a:r>
            <a:r>
              <a:rPr lang="ru-RU" sz="1600"/>
              <a:t>B</a:t>
            </a:r>
            <a:r>
              <a:rPr lang="ru-RU" sz="2000"/>
              <a:t>; Uc = U</a:t>
            </a:r>
            <a:r>
              <a:rPr lang="ru-RU" sz="1600"/>
              <a:t>C</a:t>
            </a:r>
            <a:r>
              <a:rPr lang="ru-RU" sz="2000"/>
              <a:t>, U</a:t>
            </a:r>
            <a:r>
              <a:rPr lang="ru-RU" sz="1600"/>
              <a:t>Ф</a:t>
            </a:r>
            <a:r>
              <a:rPr lang="ru-RU" sz="2000"/>
              <a:t> = U</a:t>
            </a:r>
            <a:r>
              <a:rPr lang="ru-RU" sz="1600"/>
              <a:t>Л</a:t>
            </a:r>
            <a:r>
              <a:rPr lang="ru-RU" sz="2000"/>
              <a:t>/√3 , благодаря нейтральному проводу при Z</a:t>
            </a:r>
            <a:r>
              <a:rPr lang="ru-RU" sz="1600"/>
              <a:t>N</a:t>
            </a:r>
            <a:r>
              <a:rPr lang="ru-RU" sz="2000"/>
              <a:t> = 0.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Следовательно, нейтральный провод обеспечивает симметрию фазных напряжений приемника при несимметричной нагрузке.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Поэтому в четырехпроводную сеть включают однофазные несимметричные нагрузки, например, электрические лампы накаливания. Режим работы каждой фазы нагрузки, находящейся под неизменным фазным напряжением генератора, не будет зависеть от режима работы других фаз.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333375"/>
            <a:ext cx="7416800" cy="6472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>
                <a:solidFill>
                  <a:schemeClr val="accent1"/>
                </a:solidFill>
              </a:rPr>
              <a:t>Трехпроводная электрическая цепь</a:t>
            </a:r>
            <a:br>
              <a:rPr lang="ru-RU" sz="3200" b="1">
                <a:solidFill>
                  <a:schemeClr val="accent1"/>
                </a:solidFill>
              </a:rPr>
            </a:br>
            <a:endParaRPr lang="ru-RU" sz="3200" b="1">
              <a:solidFill>
                <a:schemeClr val="accent1"/>
              </a:solidFill>
            </a:endParaRP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052513"/>
            <a:ext cx="7856537" cy="4889500"/>
          </a:xfrm>
        </p:spPr>
        <p:txBody>
          <a:bodyPr/>
          <a:lstStyle/>
          <a:p>
            <a:r>
              <a:rPr lang="ru-RU"/>
              <a:t>Это соединение источника и приемника звездой без нейтрального провода </a:t>
            </a:r>
          </a:p>
        </p:txBody>
      </p:sp>
      <p:pic>
        <p:nvPicPr>
          <p:cNvPr id="1566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81300"/>
            <a:ext cx="8893175" cy="34369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404813"/>
            <a:ext cx="7848600" cy="5111750"/>
          </a:xfrm>
        </p:spPr>
        <p:txBody>
          <a:bodyPr/>
          <a:lstStyle/>
          <a:p>
            <a:r>
              <a:rPr lang="ru-RU"/>
              <a:t>При симметричной нагрузке, когда </a:t>
            </a:r>
            <a:r>
              <a:rPr lang="ru-RU" u="sng"/>
              <a:t>Z</a:t>
            </a:r>
            <a:r>
              <a:rPr lang="ru-RU"/>
              <a:t>a = </a:t>
            </a:r>
            <a:r>
              <a:rPr lang="ru-RU" u="sng"/>
              <a:t>Z</a:t>
            </a:r>
            <a:r>
              <a:rPr lang="ru-RU"/>
              <a:t>b = </a:t>
            </a:r>
            <a:r>
              <a:rPr lang="ru-RU" u="sng"/>
              <a:t>Z</a:t>
            </a:r>
            <a:r>
              <a:rPr lang="ru-RU"/>
              <a:t>c = Z, напряжение между нейтральной точкой источника N и нейтральной точкой приемника n равно нулю, UnN = 0. </a:t>
            </a:r>
          </a:p>
          <a:p>
            <a:r>
              <a:rPr lang="ru-RU"/>
              <a:t>При несимметричной нагрузке </a:t>
            </a:r>
            <a:r>
              <a:rPr lang="ru-RU" u="sng"/>
              <a:t>Z</a:t>
            </a:r>
            <a:r>
              <a:rPr lang="ru-RU"/>
              <a:t>a ≠ </a:t>
            </a:r>
            <a:r>
              <a:rPr lang="ru-RU" u="sng"/>
              <a:t>Z</a:t>
            </a:r>
            <a:r>
              <a:rPr lang="ru-RU"/>
              <a:t>b ≠ </a:t>
            </a:r>
            <a:r>
              <a:rPr lang="ru-RU" u="sng"/>
              <a:t>Z</a:t>
            </a:r>
            <a:r>
              <a:rPr lang="ru-RU"/>
              <a:t>c между нейтральными точками приемника и источника электроэнергии возникает напряжение смещения нейтрали U</a:t>
            </a:r>
            <a:r>
              <a:rPr lang="ru-RU" sz="1600"/>
              <a:t>nN</a:t>
            </a:r>
            <a:r>
              <a:rPr lang="ru-RU"/>
              <a:t>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-315913"/>
            <a:ext cx="7313613" cy="103188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260350"/>
            <a:ext cx="8243887" cy="4114800"/>
          </a:xfrm>
        </p:spPr>
        <p:txBody>
          <a:bodyPr/>
          <a:lstStyle/>
          <a:p>
            <a:r>
              <a:rPr lang="ru-RU"/>
              <a:t>Для определения напряжения смещения нейтрали можно воспользоваться формулой межузлового напряжения </a:t>
            </a:r>
          </a:p>
          <a:p>
            <a:endParaRPr lang="ru-RU"/>
          </a:p>
          <a:p>
            <a:endParaRPr lang="ru-RU"/>
          </a:p>
          <a:p>
            <a:r>
              <a:rPr lang="ru-RU"/>
              <a:t>Тогда напряжения по фазам</a:t>
            </a:r>
          </a:p>
        </p:txBody>
      </p:sp>
      <p:sp>
        <p:nvSpPr>
          <p:cNvPr id="158725" name="AutoShape 5" descr="lf_04002"/>
          <p:cNvSpPr>
            <a:spLocks noChangeAspect="1" noChangeArrowheads="1"/>
          </p:cNvSpPr>
          <p:nvPr/>
        </p:nvSpPr>
        <p:spPr bwMode="auto">
          <a:xfrm>
            <a:off x="3490913" y="3181350"/>
            <a:ext cx="2162175" cy="4953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pic>
        <p:nvPicPr>
          <p:cNvPr id="158726" name="Picture 6" descr="image07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2205038"/>
            <a:ext cx="446405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8727" name="Picture 7" descr="image07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60800"/>
            <a:ext cx="889317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8728" name="Rectangle 8"/>
          <p:cNvSpPr>
            <a:spLocks noChangeArrowheads="1"/>
          </p:cNvSpPr>
          <p:nvPr/>
        </p:nvSpPr>
        <p:spPr bwMode="auto">
          <a:xfrm>
            <a:off x="395288" y="4437063"/>
            <a:ext cx="87487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/>
              <a:t>Зная фазные напряжения приемника, можно определить фазные токи:</a:t>
            </a:r>
          </a:p>
        </p:txBody>
      </p:sp>
      <p:pic>
        <p:nvPicPr>
          <p:cNvPr id="158729" name="Picture 9" descr="image07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113" y="5445125"/>
            <a:ext cx="676910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476375" y="-315913"/>
            <a:ext cx="7313613" cy="69850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404813"/>
            <a:ext cx="7777162" cy="5903912"/>
          </a:xfrm>
        </p:spPr>
        <p:txBody>
          <a:bodyPr/>
          <a:lstStyle/>
          <a:p>
            <a:r>
              <a:rPr lang="ru-RU" sz="2000"/>
              <a:t>Несимметричная нагрузка в таких условиях вызывает несимметрию ее фазных напряжений Úa, Úb, Úc и смещение ее нейтральной точки n из центра треугольника напряжений (смещение нейтрали). </a:t>
            </a:r>
          </a:p>
        </p:txBody>
      </p:sp>
      <p:pic>
        <p:nvPicPr>
          <p:cNvPr id="1669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1628775"/>
            <a:ext cx="3382962" cy="2578100"/>
          </a:xfrm>
          <a:prstGeom prst="rect">
            <a:avLst/>
          </a:prstGeom>
          <a:noFill/>
        </p:spPr>
      </p:pic>
      <p:sp>
        <p:nvSpPr>
          <p:cNvPr id="166917" name="Rectangle 5"/>
          <p:cNvSpPr>
            <a:spLocks noChangeArrowheads="1"/>
          </p:cNvSpPr>
          <p:nvPr/>
        </p:nvSpPr>
        <p:spPr bwMode="auto">
          <a:xfrm>
            <a:off x="608013" y="4149725"/>
            <a:ext cx="8535987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ru-RU" sz="1800">
                <a:latin typeface="Arial" charset="0"/>
              </a:rPr>
              <a:t>	Поэтому нейтральный провод необходим для того, чтобы:</a:t>
            </a:r>
          </a:p>
          <a:p>
            <a:pPr eaLnBrk="0" hangingPunct="0">
              <a:buFontTx/>
              <a:buChar char="•"/>
            </a:pPr>
            <a:r>
              <a:rPr lang="ru-RU" sz="1800">
                <a:latin typeface="Arial" charset="0"/>
              </a:rPr>
              <a:t> выравнивать фазные напряжения приемника при несимметричной нагрузке; </a:t>
            </a:r>
          </a:p>
          <a:p>
            <a:pPr eaLnBrk="0" hangingPunct="0">
              <a:buFontTx/>
              <a:buChar char="•"/>
            </a:pPr>
            <a:r>
              <a:rPr lang="ru-RU" sz="1800">
                <a:latin typeface="Arial" charset="0"/>
              </a:rPr>
              <a:t> подключать к трехфазной цепи однофазные приемники с номинальным напряжением в   </a:t>
            </a:r>
            <a:r>
              <a:rPr lang="ru-RU" sz="1400">
                <a:latin typeface="Arial" charset="0"/>
              </a:rPr>
              <a:t> </a:t>
            </a:r>
            <a:r>
              <a:rPr lang="ru-RU" sz="1800">
                <a:latin typeface="Arial" charset="0"/>
              </a:rPr>
              <a:t>   раз меньше номинального линейного напряжения сети.</a:t>
            </a:r>
          </a:p>
          <a:p>
            <a:pPr eaLnBrk="0" hangingPunct="0"/>
            <a:r>
              <a:rPr lang="ru-RU" sz="1800">
                <a:latin typeface="Arial" charset="0"/>
              </a:rPr>
              <a:t>	Следует иметь в виду, что в цепь нейтрального провода нельзя ставить предохранитель, так как перегорание предохранителя приведет к разрыву нейтрального провода и появлению значительных перенапряжений на фазах нагрузки</a:t>
            </a:r>
          </a:p>
        </p:txBody>
      </p:sp>
      <p:sp>
        <p:nvSpPr>
          <p:cNvPr id="166918" name="AutoShape 6" descr="lf_04001"/>
          <p:cNvSpPr>
            <a:spLocks noChangeAspect="1" noChangeArrowheads="1"/>
          </p:cNvSpPr>
          <p:nvPr/>
        </p:nvSpPr>
        <p:spPr bwMode="auto">
          <a:xfrm>
            <a:off x="5033963" y="3292475"/>
            <a:ext cx="228600" cy="2286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>
                <a:solidFill>
                  <a:srgbClr val="0000FF"/>
                </a:solidFill>
              </a:rPr>
              <a:t>Соединение фаз генератора и приемника треугольником</a:t>
            </a:r>
            <a:r>
              <a:rPr lang="ru-RU" sz="3200" b="1"/>
              <a:t/>
            </a:r>
            <a:br>
              <a:rPr lang="ru-RU" sz="3200" b="1"/>
            </a:br>
            <a:endParaRPr lang="ru-RU" sz="3200" b="1"/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052513"/>
            <a:ext cx="8280400" cy="4114800"/>
          </a:xfrm>
        </p:spPr>
        <p:txBody>
          <a:bodyPr/>
          <a:lstStyle/>
          <a:p>
            <a:r>
              <a:rPr lang="ru-RU" sz="2400"/>
              <a:t>При соединении источника питания треугольником конец X одной фазы соединяется с началом В второй фазы, конец Y второй фазы – с началом С третьей фазы, конец третьей фазы Z – c началом первой фазы А. Начала А, В и С фаз подключаются с помощью трех проводов к приемникам.</a:t>
            </a:r>
          </a:p>
        </p:txBody>
      </p:sp>
      <p:pic>
        <p:nvPicPr>
          <p:cNvPr id="1679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3716338"/>
            <a:ext cx="7200900" cy="23161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-52388"/>
            <a:ext cx="7313612" cy="103188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333375"/>
            <a:ext cx="7848600" cy="61912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100"/>
              <a:t>Напряжение между концом и началом фазы при соединении треугольником – это напряжение между линейными проводами. Поэтому при соединении треугольником линейное напряжение равно фазному напряжению.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100"/>
              <a:t>U</a:t>
            </a:r>
            <a:r>
              <a:rPr lang="ru-RU" sz="2100" baseline="-25000"/>
              <a:t>Л</a:t>
            </a:r>
            <a:r>
              <a:rPr lang="ru-RU" sz="2100"/>
              <a:t> = U</a:t>
            </a:r>
            <a:r>
              <a:rPr lang="ru-RU" sz="2100" baseline="-25000"/>
              <a:t>Ф</a:t>
            </a:r>
            <a:r>
              <a:rPr lang="ru-RU" sz="2100"/>
              <a:t>.</a:t>
            </a:r>
          </a:p>
          <a:p>
            <a:pPr>
              <a:lnSpc>
                <a:spcPct val="90000"/>
              </a:lnSpc>
            </a:pPr>
            <a:r>
              <a:rPr lang="ru-RU" sz="2100"/>
              <a:t>Пренебрегая сопротивлением линейных проводов, линейные напряжения потребителя можно приравнять линейным напряжениям источника питания: U</a:t>
            </a:r>
            <a:r>
              <a:rPr lang="ru-RU" sz="2100" baseline="-25000"/>
              <a:t>ab</a:t>
            </a:r>
            <a:r>
              <a:rPr lang="ru-RU" sz="2100"/>
              <a:t> = U</a:t>
            </a:r>
            <a:r>
              <a:rPr lang="ru-RU" sz="2100" baseline="-25000"/>
              <a:t>AB</a:t>
            </a:r>
            <a:r>
              <a:rPr lang="ru-RU" sz="2100"/>
              <a:t>, U</a:t>
            </a:r>
            <a:r>
              <a:rPr lang="ru-RU" sz="2100" baseline="-25000"/>
              <a:t>bc</a:t>
            </a:r>
            <a:r>
              <a:rPr lang="ru-RU" sz="2100"/>
              <a:t> = U</a:t>
            </a:r>
            <a:r>
              <a:rPr lang="ru-RU" sz="2100" baseline="-25000"/>
              <a:t>BC</a:t>
            </a:r>
            <a:r>
              <a:rPr lang="ru-RU" sz="2100"/>
              <a:t>, U</a:t>
            </a:r>
            <a:r>
              <a:rPr lang="ru-RU" sz="2100" baseline="-25000"/>
              <a:t>ca</a:t>
            </a:r>
            <a:r>
              <a:rPr lang="ru-RU" sz="2100"/>
              <a:t> = U</a:t>
            </a:r>
            <a:r>
              <a:rPr lang="ru-RU" sz="2100" baseline="-25000"/>
              <a:t>CA</a:t>
            </a:r>
            <a:r>
              <a:rPr lang="ru-RU" sz="2100"/>
              <a:t>. По фазам Zab, Zbc, Zca приемника протекают фазные токи İab, İbc и İca. Условное положительное направление фазных напряжений Úab, Úbc и Úca совпадает с положительным направлением фазных токов. Условное положительное направление линейных токов İ</a:t>
            </a:r>
            <a:r>
              <a:rPr lang="ru-RU" sz="2100" baseline="-25000"/>
              <a:t>A</a:t>
            </a:r>
            <a:r>
              <a:rPr lang="ru-RU" sz="2100"/>
              <a:t>, İ</a:t>
            </a:r>
            <a:r>
              <a:rPr lang="ru-RU" sz="2100" baseline="-25000"/>
              <a:t>B</a:t>
            </a:r>
            <a:r>
              <a:rPr lang="ru-RU" sz="2100"/>
              <a:t> и İ</a:t>
            </a:r>
            <a:r>
              <a:rPr lang="ru-RU" sz="2100" baseline="-25000"/>
              <a:t>C</a:t>
            </a:r>
            <a:r>
              <a:rPr lang="ru-RU" sz="2100"/>
              <a:t> принято от источников питания к приемнику.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-103188"/>
            <a:ext cx="7313613" cy="103188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333375"/>
            <a:ext cx="8243887" cy="5608638"/>
          </a:xfrm>
        </p:spPr>
        <p:txBody>
          <a:bodyPr/>
          <a:lstStyle/>
          <a:p>
            <a:r>
              <a:rPr lang="ru-RU" sz="2400"/>
              <a:t>В отличие от соединения звездой при соединении треугольником фазные токи не равны линейным. Токи в фазах приемника определяются по формулам</a:t>
            </a:r>
          </a:p>
          <a:p>
            <a:pPr algn="ctr">
              <a:buFont typeface="Wingdings" pitchFamily="2" charset="2"/>
              <a:buNone/>
            </a:pPr>
            <a:r>
              <a:rPr lang="ru-RU" sz="2400"/>
              <a:t>İab = Úab / </a:t>
            </a:r>
            <a:r>
              <a:rPr lang="ru-RU" sz="2400" u="sng"/>
              <a:t>Z</a:t>
            </a:r>
            <a:r>
              <a:rPr lang="ru-RU" sz="2400"/>
              <a:t>ab; İbc = Úbc / </a:t>
            </a:r>
            <a:r>
              <a:rPr lang="ru-RU" sz="2400" u="sng"/>
              <a:t>Z</a:t>
            </a:r>
            <a:r>
              <a:rPr lang="ru-RU" sz="2400"/>
              <a:t>bc; İca = Úca / </a:t>
            </a:r>
            <a:r>
              <a:rPr lang="ru-RU" sz="2400" u="sng"/>
              <a:t>Z</a:t>
            </a:r>
            <a:r>
              <a:rPr lang="ru-RU" sz="2400"/>
              <a:t>ca.</a:t>
            </a:r>
          </a:p>
          <a:p>
            <a:r>
              <a:rPr lang="ru-RU" sz="2400"/>
              <a:t>Линейные токи можно определить по фазным, составив уравнения по первому закону Кирхгофа для узлов a, b и c </a:t>
            </a:r>
          </a:p>
          <a:p>
            <a:pPr>
              <a:buFont typeface="Wingdings" pitchFamily="2" charset="2"/>
              <a:buNone/>
            </a:pPr>
            <a:endParaRPr lang="ru-RU" sz="2400"/>
          </a:p>
          <a:p>
            <a:pPr algn="ctr">
              <a:buFont typeface="Wingdings" pitchFamily="2" charset="2"/>
              <a:buNone/>
            </a:pPr>
            <a:r>
              <a:rPr lang="ru-RU" sz="2400"/>
              <a:t>İA = İab - İca; İB = İbc - İab; İC = İca - İbc.</a:t>
            </a:r>
          </a:p>
          <a:p>
            <a:pPr algn="ctr">
              <a:buFont typeface="Wingdings" pitchFamily="2" charset="2"/>
              <a:buNone/>
            </a:pPr>
            <a:r>
              <a:rPr lang="ru-RU" sz="2400"/>
              <a:t>Следовательно</a:t>
            </a:r>
          </a:p>
          <a:p>
            <a:pPr algn="ctr">
              <a:buFont typeface="Wingdings" pitchFamily="2" charset="2"/>
              <a:buNone/>
            </a:pPr>
            <a:endParaRPr lang="ru-RU" sz="2400"/>
          </a:p>
          <a:p>
            <a:pPr algn="ctr">
              <a:buFont typeface="Wingdings" pitchFamily="2" charset="2"/>
              <a:buNone/>
            </a:pPr>
            <a:r>
              <a:rPr lang="ru-RU" sz="2400"/>
              <a:t>I</a:t>
            </a:r>
            <a:r>
              <a:rPr lang="ru-RU" sz="2400" baseline="-25000"/>
              <a:t>л</a:t>
            </a:r>
            <a:r>
              <a:rPr lang="ru-RU" sz="2400"/>
              <a:t> = √3I</a:t>
            </a:r>
            <a:r>
              <a:rPr lang="ru-RU" sz="2400" baseline="-25000"/>
              <a:t>Ф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/>
              <a:t>Мощность трехфазной цепи, ее расчет и измерение</a:t>
            </a:r>
            <a:br>
              <a:rPr lang="ru-RU" sz="3200" b="1"/>
            </a:br>
            <a:endParaRPr lang="ru-RU" sz="3200" b="1"/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981075"/>
            <a:ext cx="8316912" cy="5543550"/>
          </a:xfrm>
        </p:spPr>
        <p:txBody>
          <a:bodyPr/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В трехфазных цепях, так же как и в однофазных, пользуются понятиями активной, реактивной и полной мощностей.</a:t>
            </a:r>
            <a:endParaRPr lang="ru-RU" sz="2000" b="1"/>
          </a:p>
          <a:p>
            <a:pPr algn="just">
              <a:lnSpc>
                <a:spcPct val="80000"/>
              </a:lnSpc>
            </a:pPr>
            <a:r>
              <a:rPr lang="ru-RU" sz="2000" b="1"/>
              <a:t>Соединение потребителей звездой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В общем случае несимметричной нагрузки активная мощность трехфазного приемника равна сумме активных мощностей отдельных фаз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P = Pa + Pb + Pc,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Где Pa = Ua Ia cos φa; Pb = Ub Ib cos φb; Pc = Uc Ic cos φc;</a:t>
            </a:r>
            <a:br>
              <a:rPr lang="ru-RU" sz="2000"/>
            </a:br>
            <a:r>
              <a:rPr lang="ru-RU" sz="2000"/>
              <a:t>Ua, Ub, Uc; Ia, Ib, Ic – фазные напряжения и токи;</a:t>
            </a:r>
            <a:br>
              <a:rPr lang="ru-RU" sz="2000"/>
            </a:br>
            <a:r>
              <a:rPr lang="ru-RU" sz="2000"/>
              <a:t>φa, φb, φc – углы сдвига фаз между напряжением и током.</a:t>
            </a:r>
          </a:p>
          <a:p>
            <a:pPr algn="just">
              <a:lnSpc>
                <a:spcPct val="80000"/>
              </a:lnSpc>
            </a:pPr>
            <a:r>
              <a:rPr lang="ru-RU" sz="2000"/>
              <a:t>Реактивная мощность соответственно равна алгебраической сумме реактивных мощностей отдельных фаз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Q = Qa + Qb + Qc,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где Qa = Ua Ia sin φa; Qb = Ub Ib sin φb; Qc = Uc Ic sin φc.</a:t>
            </a:r>
          </a:p>
          <a:p>
            <a:pPr algn="just">
              <a:lnSpc>
                <a:spcPct val="80000"/>
              </a:lnSpc>
            </a:pPr>
            <a:r>
              <a:rPr lang="ru-RU" sz="2000"/>
              <a:t>Полная мощность отдельных фаз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Sa = Ua Ia; Sb = Ub Ib; Sc = Uc Ic.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476375" y="-242888"/>
            <a:ext cx="7313613" cy="69850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476250"/>
            <a:ext cx="7640637" cy="54657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500"/>
              <a:t>Активная мощность симметричного трехфазного приемника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500"/>
              <a:t>P = 3 P</a:t>
            </a:r>
            <a:r>
              <a:rPr lang="ru-RU" sz="2500" baseline="-25000"/>
              <a:t>Ф</a:t>
            </a:r>
            <a:r>
              <a:rPr lang="ru-RU" sz="2500"/>
              <a:t> = 3 U</a:t>
            </a:r>
            <a:r>
              <a:rPr lang="ru-RU" sz="2500" baseline="-25000"/>
              <a:t>Ф</a:t>
            </a:r>
            <a:r>
              <a:rPr lang="ru-RU" sz="2500"/>
              <a:t> I</a:t>
            </a:r>
            <a:r>
              <a:rPr lang="ru-RU" sz="2500" baseline="-25000"/>
              <a:t>Ф</a:t>
            </a:r>
            <a:r>
              <a:rPr lang="ru-RU" sz="2500"/>
              <a:t> cos φ.</a:t>
            </a:r>
          </a:p>
          <a:p>
            <a:pPr>
              <a:lnSpc>
                <a:spcPct val="90000"/>
              </a:lnSpc>
            </a:pPr>
            <a:r>
              <a:rPr lang="ru-RU" sz="2500"/>
              <a:t>Аналогично выражается и реактивная мощность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500"/>
              <a:t>Q = 3 Q</a:t>
            </a:r>
            <a:r>
              <a:rPr lang="ru-RU" sz="2500" baseline="-25000"/>
              <a:t>Ф</a:t>
            </a:r>
            <a:r>
              <a:rPr lang="ru-RU" sz="2500"/>
              <a:t> = 3 U</a:t>
            </a:r>
            <a:r>
              <a:rPr lang="ru-RU" sz="2500" baseline="-25000"/>
              <a:t>Ф</a:t>
            </a:r>
            <a:r>
              <a:rPr lang="ru-RU" sz="2500"/>
              <a:t> I</a:t>
            </a:r>
            <a:r>
              <a:rPr lang="ru-RU" sz="2500" baseline="-25000"/>
              <a:t>Ф</a:t>
            </a:r>
            <a:r>
              <a:rPr lang="ru-RU" sz="2500"/>
              <a:t> cos φ.</a:t>
            </a:r>
          </a:p>
          <a:p>
            <a:pPr>
              <a:lnSpc>
                <a:spcPct val="90000"/>
              </a:lnSpc>
            </a:pPr>
            <a:r>
              <a:rPr lang="ru-RU" sz="2500"/>
              <a:t>Полная мощность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500"/>
              <a:t>S = 3 S</a:t>
            </a:r>
            <a:r>
              <a:rPr lang="ru-RU" sz="2500" baseline="-25000"/>
              <a:t>Ф</a:t>
            </a:r>
            <a:r>
              <a:rPr lang="ru-RU" sz="2500"/>
              <a:t> = 3 U</a:t>
            </a:r>
            <a:r>
              <a:rPr lang="ru-RU" sz="2500" baseline="-25000"/>
              <a:t>Ф</a:t>
            </a:r>
            <a:r>
              <a:rPr lang="ru-RU" sz="2500"/>
              <a:t> I</a:t>
            </a:r>
            <a:r>
              <a:rPr lang="ru-RU" sz="2500" baseline="-25000"/>
              <a:t>Ф</a:t>
            </a:r>
            <a:r>
              <a:rPr lang="ru-RU" sz="2500"/>
              <a:t>.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500"/>
              <a:t>Отсюда следует, что в трехфазной цепи при симметричной системе напряжений и симметричной нагрузке достаточно измерить мощность одной фазы и утроить результат.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404813"/>
            <a:ext cx="7993063" cy="60483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b="1"/>
              <a:t>Или через линейные параметры:</a:t>
            </a:r>
          </a:p>
          <a:p>
            <a:pPr>
              <a:buFont typeface="Wingdings" pitchFamily="2" charset="2"/>
              <a:buNone/>
            </a:pPr>
            <a:r>
              <a:rPr lang="ru-RU" sz="2400" b="1"/>
              <a:t>Активная мощность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P = √3 U</a:t>
            </a:r>
            <a:r>
              <a:rPr lang="ru-RU" baseline="-25000"/>
              <a:t>Л</a:t>
            </a:r>
            <a:r>
              <a:rPr lang="ru-RU"/>
              <a:t> I</a:t>
            </a:r>
            <a:r>
              <a:rPr lang="ru-RU" baseline="-25000"/>
              <a:t>Л</a:t>
            </a:r>
            <a:r>
              <a:rPr lang="ru-RU"/>
              <a:t> cos φ.</a:t>
            </a:r>
          </a:p>
          <a:p>
            <a:pPr>
              <a:buFont typeface="Wingdings" pitchFamily="2" charset="2"/>
              <a:buNone/>
            </a:pPr>
            <a:r>
              <a:rPr lang="ru-RU"/>
              <a:t>где U</a:t>
            </a:r>
            <a:r>
              <a:rPr lang="ru-RU" baseline="-25000"/>
              <a:t>Л</a:t>
            </a:r>
            <a:r>
              <a:rPr lang="ru-RU"/>
              <a:t> и I</a:t>
            </a:r>
            <a:r>
              <a:rPr lang="ru-RU" baseline="-25000"/>
              <a:t>Л</a:t>
            </a:r>
            <a:r>
              <a:rPr lang="ru-RU"/>
              <a:t> – линейное напряжение и ток; cos φ – фазный.</a:t>
            </a:r>
          </a:p>
          <a:p>
            <a:pPr>
              <a:buFont typeface="Wingdings" pitchFamily="2" charset="2"/>
              <a:buNone/>
            </a:pPr>
            <a:r>
              <a:rPr lang="ru-RU" sz="2400" b="1"/>
              <a:t>Реактивная мощность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Q = √3 U</a:t>
            </a:r>
            <a:r>
              <a:rPr lang="ru-RU" baseline="-25000"/>
              <a:t>Л</a:t>
            </a:r>
            <a:r>
              <a:rPr lang="ru-RU"/>
              <a:t> I</a:t>
            </a:r>
            <a:r>
              <a:rPr lang="ru-RU" baseline="-25000"/>
              <a:t>Л</a:t>
            </a:r>
            <a:r>
              <a:rPr lang="ru-RU"/>
              <a:t> sin φ.</a:t>
            </a:r>
          </a:p>
          <a:p>
            <a:pPr>
              <a:buFont typeface="Wingdings" pitchFamily="2" charset="2"/>
              <a:buNone/>
            </a:pPr>
            <a:r>
              <a:rPr lang="ru-RU" b="1"/>
              <a:t>П</a:t>
            </a:r>
            <a:r>
              <a:rPr lang="ru-RU" sz="2400" b="1"/>
              <a:t>олная мощность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S = √3 U</a:t>
            </a:r>
            <a:r>
              <a:rPr lang="ru-RU" baseline="-25000"/>
              <a:t>Л</a:t>
            </a:r>
            <a:r>
              <a:rPr lang="ru-RU"/>
              <a:t> I</a:t>
            </a:r>
            <a:r>
              <a:rPr lang="ru-RU" baseline="-25000"/>
              <a:t>Л</a:t>
            </a:r>
            <a:r>
              <a:rPr lang="ru-RU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1301</Words>
  <PresentationFormat>Экран (4:3)</PresentationFormat>
  <Paragraphs>132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Трехфазные электрические цепи </vt:lpstr>
      <vt:lpstr> РГР -Трехфазный ток </vt:lpstr>
      <vt:lpstr>Слайд 3</vt:lpstr>
      <vt:lpstr>Трехфазные электрические цепи Основные понятия и определения </vt:lpstr>
      <vt:lpstr>Слайд 5</vt:lpstr>
      <vt:lpstr>Слайд 6</vt:lpstr>
      <vt:lpstr>Слайд 7</vt:lpstr>
      <vt:lpstr>Слайд 8</vt:lpstr>
      <vt:lpstr>Слайд 9</vt:lpstr>
      <vt:lpstr>Трехфазная симметричная система ЭДС может изображаться графиками, тригонометрическими функциями, векторами и функциями комплексного переменного. Графики мгновенных значений трехфазной симметричной системы ЭДС показаны на рисунке</vt:lpstr>
      <vt:lpstr>Слайд 11</vt:lpstr>
      <vt:lpstr>График мгновенных значений ЭДС</vt:lpstr>
      <vt:lpstr>Слайд 13</vt:lpstr>
      <vt:lpstr>Векторная диаграмма трехфазной симметричной системы</vt:lpstr>
      <vt:lpstr>Соединение фаз генератора и приемника звездой </vt:lpstr>
      <vt:lpstr>Провода A-a, B-b и C-c, соединяющие начала фаз генератора и приемника, называются линейными, провод N-n, соединяющий точку N генератора с точкой n приемника, – нейтральным.</vt:lpstr>
      <vt:lpstr>Слайд 17</vt:lpstr>
      <vt:lpstr>Слайд 18</vt:lpstr>
      <vt:lpstr>   В соответствии с выбранными условными положительными направлениями фазных и линейных напряжений можно записать уравнения по второму закону Кирхгофа.  ÚAB = ÚA - ÚB;  ÚBC = ÚB - ÚC;  ÚCA = ÚC - ÚA. </vt:lpstr>
      <vt:lpstr>Слайд 20</vt:lpstr>
      <vt:lpstr>Классификация приемников в трехфазной цепи </vt:lpstr>
      <vt:lpstr>Четырехпроводная цепь </vt:lpstr>
      <vt:lpstr>Симметричная нагрузка приемника </vt:lpstr>
      <vt:lpstr>Слайд 24</vt:lpstr>
      <vt:lpstr>Несимметричная нагрузка приемника </vt:lpstr>
      <vt:lpstr>Слайд 26</vt:lpstr>
      <vt:lpstr>Трехпроводная электрическая цепь </vt:lpstr>
      <vt:lpstr>Слайд 28</vt:lpstr>
      <vt:lpstr>Слайд 29</vt:lpstr>
      <vt:lpstr>Слайд 30</vt:lpstr>
      <vt:lpstr>Соединение фаз генератора и приемника треугольником </vt:lpstr>
      <vt:lpstr>Слайд 32</vt:lpstr>
      <vt:lpstr>Слайд 33</vt:lpstr>
      <vt:lpstr>Мощность трехфазной цепи, ее расчет и измерение 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Трехфазный ток </dc:title>
  <dc:creator>1</dc:creator>
  <cp:lastModifiedBy>1</cp:lastModifiedBy>
  <cp:revision>5</cp:revision>
  <dcterms:created xsi:type="dcterms:W3CDTF">2020-04-24T03:26:10Z</dcterms:created>
  <dcterms:modified xsi:type="dcterms:W3CDTF">2020-04-24T03:39:02Z</dcterms:modified>
</cp:coreProperties>
</file>